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563EA0-59E9-4B77-A125-76D296535F42}" v="3" dt="2022-06-26T09:52:34.472"/>
    <p1510:client id="{DC5EDD43-FD81-43FD-9126-754E8AFF7BD9}" v="4" dt="2022-06-26T18:46:10.7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2682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DA1D08E-8A9F-4B54-A5DC-B52D110753BE}" type="datetime1">
              <a:rPr lang="it-IT" smtClean="0"/>
              <a:t>23/10/2024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6834459-7356-44BF-850D-8B30C4FB3B6B}" type="slidenum">
              <a:rPr lang="it-IT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1E1426A-FEA2-4562-8B81-624F47BF2E70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A3C37BE-C303-496D-B5CD-85F2937540FC}" type="slidenum">
              <a:rPr lang="it-IT" noProof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b="1" i="1">
                <a:latin typeface="Arial" pitchFamily="34" charset="0"/>
                <a:cs typeface="Arial" pitchFamily="34" charset="0"/>
              </a:rPr>
              <a:t>NOTA:</a:t>
            </a:r>
          </a:p>
          <a:p>
            <a:pPr rtl="0"/>
            <a:r>
              <a:rPr lang="it-IT" i="1">
                <a:latin typeface="Arial" pitchFamily="34" charset="0"/>
                <a:cs typeface="Arial" pitchFamily="34" charset="0"/>
              </a:rPr>
              <a:t>per cambiare l'immagine in questa diapositiva, selezionarla ed eliminarla. Quindi fare clic sull'icona Immagini nel segnaposto per inserire l'immagine desiderata.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832" y="2091269"/>
            <a:ext cx="4965726" cy="480939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32" y="6900660"/>
            <a:ext cx="4965726" cy="1244273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7357D53-8FB3-4E65-898F-CE944B0347C8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11493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6934181"/>
            <a:ext cx="4965725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832" y="990600"/>
            <a:ext cx="4965726" cy="525874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7752803"/>
            <a:ext cx="4965725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20D766-8702-4376-BA25-6EE9DAAC971C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7667446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2091267"/>
            <a:ext cx="4965726" cy="2861733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5283200"/>
            <a:ext cx="4965726" cy="3412067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20D766-8702-4376-BA25-6EE9DAAC971C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2611254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057" y="2091267"/>
            <a:ext cx="4500787" cy="3355985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6133" y="5447252"/>
            <a:ext cx="4155611" cy="49425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6284282"/>
            <a:ext cx="4965726" cy="2421467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20D766-8702-4376-BA25-6EE9DAAC971C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11" name="TextBox 10"/>
          <p:cNvSpPr txBox="1"/>
          <p:nvPr/>
        </p:nvSpPr>
        <p:spPr>
          <a:xfrm>
            <a:off x="505423" y="1402922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49768" y="3775471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330152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4512735"/>
            <a:ext cx="4965726" cy="2387927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900661"/>
            <a:ext cx="4965726" cy="12428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20D766-8702-4376-BA25-6EE9DAAC971C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3791200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126" y="2861734"/>
            <a:ext cx="165804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367106" y="3852334"/>
            <a:ext cx="1647063" cy="5184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5128" y="2861734"/>
            <a:ext cx="1652066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179190" y="3852334"/>
            <a:ext cx="1658003" cy="5184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2861734"/>
            <a:ext cx="164974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008688" y="3852334"/>
            <a:ext cx="1649744" cy="5184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6501" y="3081867"/>
            <a:ext cx="0" cy="5723467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7273" y="3081867"/>
            <a:ext cx="0" cy="5729941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20D766-8702-4376-BA25-6EE9DAAC971C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45020180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106" y="6140260"/>
            <a:ext cx="1654209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67106" y="3191934"/>
            <a:ext cx="1654209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367106" y="6972640"/>
            <a:ext cx="1654209" cy="95216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8344" y="6140260"/>
            <a:ext cx="1648850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188343" y="3191934"/>
            <a:ext cx="1648850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187582" y="6972639"/>
            <a:ext cx="1651034" cy="95216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6140260"/>
            <a:ext cx="164974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008687" y="3191934"/>
            <a:ext cx="1649744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008619" y="6972636"/>
            <a:ext cx="1651928" cy="95216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6501" y="3081867"/>
            <a:ext cx="0" cy="5723467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7273" y="3081867"/>
            <a:ext cx="0" cy="5729941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20D766-8702-4376-BA25-6EE9DAAC971C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5557429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521F72-A3A7-4E18-B26E-DF4DCD533BA2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51009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337" y="621421"/>
            <a:ext cx="986095" cy="8415514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106" y="1116852"/>
            <a:ext cx="4176609" cy="7920082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20D766-8702-4376-BA25-6EE9DAAC971C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975819777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507" y="3310804"/>
            <a:ext cx="3225403" cy="3206220"/>
          </a:xfrm>
        </p:spPr>
        <p:txBody>
          <a:bodyPr rtlCol="0" anchor="ctr">
            <a:normAutofit/>
          </a:bodyPr>
          <a:lstStyle>
            <a:lvl1pPr algn="l">
              <a:defRPr sz="2475" cap="all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21507" y="6517022"/>
            <a:ext cx="3225403" cy="138026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013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11" name="Segnaposto immagine 10" descr="Segnaposto vuoto per aggiungere un'immagine. Fare clic sul segnaposto e selezionare l'immagine che si vuole aggiungere."/>
          <p:cNvSpPr>
            <a:spLocks noGrp="1"/>
          </p:cNvSpPr>
          <p:nvPr>
            <p:ph type="pic" sz="quarter" idx="13"/>
          </p:nvPr>
        </p:nvSpPr>
        <p:spPr>
          <a:xfrm>
            <a:off x="3926848" y="1893170"/>
            <a:ext cx="2931152" cy="6079095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</p:spTree>
    <p:extLst>
      <p:ext uri="{BB962C8B-B14F-4D97-AF65-F5344CB8AC3E}">
        <p14:creationId xmlns:p14="http://schemas.microsoft.com/office/powerpoint/2010/main" val="118998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A02612B-950C-4B69-B3CC-A899FF39363D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09114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4133616"/>
            <a:ext cx="4965725" cy="276704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900661"/>
            <a:ext cx="4965726" cy="12428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3F6C6B6-6359-4C94-ABF9-C406F36C33CA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7892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0775" y="2976388"/>
            <a:ext cx="2473585" cy="606054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1482" y="2969913"/>
            <a:ext cx="2473586" cy="606702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0E5DF46-A41A-4BE5-9396-C6E7ECBE5CF6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15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751667"/>
            <a:ext cx="247358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75" y="3632200"/>
            <a:ext cx="2473585" cy="540473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1482" y="2751667"/>
            <a:ext cx="2473585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1482" y="3632200"/>
            <a:ext cx="2473585" cy="540473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BD6F3B3-053B-47CE-B08C-DE0DB4B8B5D8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0588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B019651-76A1-4332-BBF9-B85C4D198B2F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22479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20D766-8702-4376-BA25-6EE9DAAC971C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54893363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2091267"/>
            <a:ext cx="1913597" cy="2091267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048" y="2091267"/>
            <a:ext cx="2923510" cy="6604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520073"/>
            <a:ext cx="1913597" cy="418253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45025F-F07F-4E77-AE38-5F985DA144BA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27716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42" y="2678277"/>
            <a:ext cx="2865506" cy="2274723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0138" y="1651000"/>
            <a:ext cx="1800694" cy="660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5283200"/>
            <a:ext cx="2861046" cy="19812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95BFD7-91A4-478D-8FD9-9CEB30EEA1D7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8356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4724574" y="2421467"/>
            <a:ext cx="2114550" cy="407246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267374" y="-660400"/>
            <a:ext cx="1200150" cy="2311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724574" y="8805333"/>
            <a:ext cx="742950" cy="143086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15491" y="3852333"/>
            <a:ext cx="3143250" cy="605366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629841" y="4182533"/>
            <a:ext cx="1771650" cy="341206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533" y="653926"/>
            <a:ext cx="5291535" cy="2022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965337"/>
            <a:ext cx="5033741" cy="6060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5277284" y="2720954"/>
            <a:ext cx="1430865" cy="17149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0120D766-8702-4376-BA25-6EE9DAAC971C}" type="datetime1">
              <a:rPr lang="it-IT" noProof="0" smtClean="0"/>
              <a:t>23/10/2024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3334795" y="4793154"/>
            <a:ext cx="5575259" cy="1714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4824" y="427175"/>
            <a:ext cx="471610" cy="11088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FF54DE5-C571-48E8-A5BC-B369434E2F44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9668136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  <p:sldLayoutId id="2147483987" r:id="rId14"/>
    <p:sldLayoutId id="2147483988" r:id="rId15"/>
    <p:sldLayoutId id="2147483989" r:id="rId16"/>
    <p:sldLayoutId id="2147483990" r:id="rId17"/>
    <p:sldLayoutId id="2147483991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92">
          <p15:clr>
            <a:srgbClr val="F26B43"/>
          </p15:clr>
        </p15:guide>
        <p15:guide id="2" pos="3929">
          <p15:clr>
            <a:srgbClr val="F26B43"/>
          </p15:clr>
        </p15:guide>
        <p15:guide id="3" orient="horz" pos="1456">
          <p15:clr>
            <a:srgbClr val="F26B43"/>
          </p15:clr>
        </p15:guide>
        <p15:guide id="4" orient="horz" pos="56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449247" y="1594826"/>
            <a:ext cx="6150846" cy="1233510"/>
          </a:xfrm>
        </p:spPr>
        <p:txBody>
          <a:bodyPr rtlCol="0" anchor="ctr">
            <a:noAutofit/>
          </a:bodyPr>
          <a:lstStyle/>
          <a:p>
            <a:pPr marR="359410" algn="ctr">
              <a:lnSpc>
                <a:spcPct val="107000"/>
              </a:lnSpc>
              <a:spcAft>
                <a:spcPts val="800"/>
              </a:spcAft>
            </a:pPr>
            <a:br>
              <a:rPr lang="it-IT" sz="1400" b="1" kern="1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it-IT" sz="1200" b="1" kern="1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Le modifiche sostanziali al processo tributario</a:t>
            </a:r>
            <a:br>
              <a:rPr lang="it-IT" sz="1200" b="1" kern="1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it-IT" sz="1200" b="1" kern="1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(legge n.130/2022)</a:t>
            </a:r>
            <a:br>
              <a:rPr lang="it-IT" sz="1200" b="1" kern="1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it-IT" sz="1200" b="1" kern="1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br>
              <a:rPr lang="it-IT" sz="1200" b="1" kern="1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it-IT" sz="1200" b="1" kern="1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stato di attuazione della Delega fiscale al governo (l.111/2023) fra Decreti legislativi e testi unici:</a:t>
            </a:r>
            <a:br>
              <a:rPr lang="it-IT" sz="1200" b="1" kern="1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it-IT" sz="1200" b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580418" y="2891059"/>
            <a:ext cx="5924130" cy="703760"/>
          </a:xfrm>
        </p:spPr>
        <p:txBody>
          <a:bodyPr rtlCol="0">
            <a:no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21 Novembre </a:t>
            </a:r>
            <a:r>
              <a:rPr lang="it-IT" sz="1100" b="1" dirty="0">
                <a:solidFill>
                  <a:schemeClr val="bg1"/>
                </a:solidFill>
                <a:latin typeface="Comic Sans MS" panose="030F0702030302020204" pitchFamily="66" charset="0"/>
              </a:rPr>
              <a:t>2024</a:t>
            </a:r>
          </a:p>
          <a:p>
            <a:pPr algn="ctr" rtl="0"/>
            <a:r>
              <a:rPr lang="it-IT" sz="11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</a:t>
            </a:r>
            <a:r>
              <a:rPr lang="it-IT" sz="1050" b="1" dirty="0">
                <a:solidFill>
                  <a:schemeClr val="bg1"/>
                </a:solidFill>
                <a:latin typeface="Comic Sans MS" panose="030F0702030302020204" pitchFamily="66" charset="0"/>
              </a:rPr>
              <a:t>dalle ore 15.30 alle ore 18.30</a:t>
            </a:r>
          </a:p>
          <a:p>
            <a:pPr algn="ctr" rtl="0"/>
            <a:r>
              <a:rPr lang="it-IT" sz="1050" b="1" dirty="0">
                <a:solidFill>
                  <a:schemeClr val="bg1"/>
                </a:solidFill>
                <a:latin typeface="Comic Sans MS" panose="030F0702030302020204" pitchFamily="66" charset="0"/>
              </a:rPr>
              <a:t>Sede Ordine dei Dottori Commercialisti e degli Esperti Contabili  di  CROTONE</a:t>
            </a:r>
          </a:p>
          <a:p>
            <a:pPr algn="ctr" rtl="0"/>
            <a:endParaRPr lang="it-IT" sz="105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 rtl="0"/>
            <a:endParaRPr lang="it-IT" sz="1050" b="1" dirty="0">
              <a:latin typeface="Comic Sans MS" panose="030F0702030302020204" pitchFamily="66" charset="0"/>
            </a:endParaRPr>
          </a:p>
          <a:p>
            <a:pPr algn="ctr" rtl="0"/>
            <a:endParaRPr lang="it-IT" sz="1050" b="1" dirty="0">
              <a:latin typeface="Comic Sans MS" panose="030F0702030302020204" pitchFamily="66" charset="0"/>
            </a:endParaRPr>
          </a:p>
          <a:p>
            <a:pPr algn="ctr" rtl="0"/>
            <a:endParaRPr lang="it-IT" sz="1050" b="1" dirty="0">
              <a:latin typeface="Comic Sans MS" panose="030F0702030302020204" pitchFamily="66" charset="0"/>
            </a:endParaRPr>
          </a:p>
          <a:p>
            <a:pPr algn="ctr" rtl="0"/>
            <a:endParaRPr lang="it-IT" sz="1050" b="1" dirty="0">
              <a:latin typeface="Comic Sans MS" panose="030F0702030302020204" pitchFamily="66" charset="0"/>
            </a:endParaRPr>
          </a:p>
          <a:p>
            <a:pPr algn="ctr" rtl="0"/>
            <a:endParaRPr lang="it-IT" sz="1050" b="1" dirty="0">
              <a:latin typeface="Comic Sans MS" panose="030F0702030302020204" pitchFamily="66" charset="0"/>
            </a:endParaRPr>
          </a:p>
          <a:p>
            <a:pPr algn="ctr" rtl="0"/>
            <a:endParaRPr lang="it-IT" b="1" dirty="0"/>
          </a:p>
          <a:p>
            <a:pPr algn="ctr" rtl="0"/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E4EF4B4-507E-C422-30A0-2FE9984DD7C0}"/>
              </a:ext>
            </a:extLst>
          </p:cNvPr>
          <p:cNvSpPr txBox="1"/>
          <p:nvPr/>
        </p:nvSpPr>
        <p:spPr>
          <a:xfrm>
            <a:off x="449247" y="6772213"/>
            <a:ext cx="511102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200" b="1" i="1" dirty="0">
              <a:solidFill>
                <a:schemeClr val="bg1"/>
              </a:solidFill>
            </a:endParaRPr>
          </a:p>
          <a:p>
            <a:r>
              <a:rPr lang="it-IT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Ore 15,15 </a:t>
            </a:r>
          </a:p>
          <a:p>
            <a:r>
              <a:rPr lang="it-IT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Registrazione  Partecipanti</a:t>
            </a:r>
          </a:p>
          <a:p>
            <a:endParaRPr lang="it-IT" sz="1200" b="1" i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Saluti:</a:t>
            </a:r>
          </a:p>
          <a:p>
            <a:r>
              <a:rPr lang="it-IT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Giuseppe IRRERA - Presidente ODCEC – CROTONE</a:t>
            </a:r>
          </a:p>
          <a:p>
            <a:endParaRPr lang="it-IT" sz="1200" b="1" i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RELATORE:</a:t>
            </a:r>
          </a:p>
          <a:p>
            <a:endParaRPr lang="it-IT" sz="1200" b="1" i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Gianluca ROSSI  - Dottore Commercialista Massa Carrara</a:t>
            </a:r>
          </a:p>
          <a:p>
            <a:endParaRPr lang="it-IT" sz="1200" i="1" dirty="0"/>
          </a:p>
        </p:txBody>
      </p:sp>
      <p:sp>
        <p:nvSpPr>
          <p:cNvPr id="2" name="Rettangolo 1"/>
          <p:cNvSpPr/>
          <p:nvPr/>
        </p:nvSpPr>
        <p:spPr>
          <a:xfrm>
            <a:off x="4192552" y="1105589"/>
            <a:ext cx="4090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cap="small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endParaRPr lang="it-IT" sz="1400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FDE7F94-A959-2A2C-42F8-B6BE78121A82}"/>
              </a:ext>
            </a:extLst>
          </p:cNvPr>
          <p:cNvSpPr txBox="1"/>
          <p:nvPr/>
        </p:nvSpPr>
        <p:spPr>
          <a:xfrm>
            <a:off x="1137137" y="9438048"/>
            <a:ext cx="3985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 </a:t>
            </a:r>
          </a:p>
          <a:p>
            <a:r>
              <a:rPr lang="it-IT" sz="800" dirty="0">
                <a:solidFill>
                  <a:schemeClr val="bg1"/>
                </a:solidFill>
              </a:rPr>
              <a:t>L’evento è in corso di accreditamento al CNDCEC  ai fini della FPC  (3CFP)</a:t>
            </a:r>
          </a:p>
        </p:txBody>
      </p:sp>
      <p:pic>
        <p:nvPicPr>
          <p:cNvPr id="10" name="Immagine 9" descr="Immagine che contiene testo, simbolo, cerchio, schizzo&#10;&#10;Descrizione generata automaticamente">
            <a:extLst>
              <a:ext uri="{FF2B5EF4-FFF2-40B4-BE49-F238E27FC236}">
                <a16:creationId xmlns:a16="http://schemas.microsoft.com/office/drawing/2014/main" id="{CF6BEF6C-6102-2153-8495-07F7882ED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485" y="129398"/>
            <a:ext cx="1371150" cy="1325942"/>
          </a:xfrm>
          <a:prstGeom prst="rect">
            <a:avLst/>
          </a:prstGeom>
        </p:spPr>
      </p:pic>
      <p:pic>
        <p:nvPicPr>
          <p:cNvPr id="1036" name="Picture 12" descr="IL CONCORDATO PREVENTIVO BIENNALE - Studio Benedetti Dottori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28" y="3634780"/>
            <a:ext cx="6115220" cy="309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iustizia tributar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29" y="3634780"/>
            <a:ext cx="6115220" cy="315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8F394067-8CEE-7174-F4D4-15DCC20A2581}"/>
              </a:ext>
            </a:extLst>
          </p:cNvPr>
          <p:cNvSpPr txBox="1"/>
          <p:nvPr/>
        </p:nvSpPr>
        <p:spPr>
          <a:xfrm>
            <a:off x="449246" y="9028460"/>
            <a:ext cx="5111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>
                <a:solidFill>
                  <a:schemeClr val="bg1"/>
                </a:solidFill>
              </a:rPr>
              <a:t>Sponsor dell’iniziativa: </a:t>
            </a:r>
            <a:endParaRPr lang="it-IT" sz="1200" i="1" dirty="0"/>
          </a:p>
        </p:txBody>
      </p:sp>
      <p:pic>
        <p:nvPicPr>
          <p:cNvPr id="11" name="Immagine 10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5AC119CD-5C1C-EA5F-9C7B-F186F1090A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732" y="8765491"/>
            <a:ext cx="1380055" cy="841834"/>
          </a:xfrm>
          <a:prstGeom prst="rect">
            <a:avLst/>
          </a:prstGeom>
        </p:spPr>
      </p:pic>
      <p:pic>
        <p:nvPicPr>
          <p:cNvPr id="14" name="Immagine 13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30D6F18F-4A33-F62C-F9E1-3DF392C51BC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622" y="8807139"/>
            <a:ext cx="1924751" cy="70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Tema di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4873beb7-5857-4685-be1f-d57550cc96cc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127</Words>
  <Application>Microsoft Office PowerPoint</Application>
  <PresentationFormat>A4 (21x29,7 cm)</PresentationFormat>
  <Paragraphs>27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Comic Sans MS</vt:lpstr>
      <vt:lpstr>Euphemia</vt:lpstr>
      <vt:lpstr>Times New Roman</vt:lpstr>
      <vt:lpstr>Wingdings 3</vt:lpstr>
      <vt:lpstr>Ione</vt:lpstr>
      <vt:lpstr> Le modifiche sostanziali al processo tributario (legge n.130/2022) e stato di attuazione della Delega fiscale al governo (l.111/2023) fra Decreti legislativi e testi unici: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RESPONSABILITA’ DEL CONSULENTE NEGLI ILLECITI TRIBUTARI</dc:title>
  <dc:creator>Giovannella Famularo</dc:creator>
  <cp:lastModifiedBy>SUPPORTO OVERVIEW</cp:lastModifiedBy>
  <cp:revision>80</cp:revision>
  <cp:lastPrinted>2024-10-15T10:23:47Z</cp:lastPrinted>
  <dcterms:created xsi:type="dcterms:W3CDTF">2022-06-26T09:04:56Z</dcterms:created>
  <dcterms:modified xsi:type="dcterms:W3CDTF">2024-10-23T15:26:05Z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